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1-13T18:35:48.6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598A98D-DE44-47A9-8C01-C6F7E365C783}" emma:medium="tactile" emma:mode="ink">
          <msink:context xmlns:msink="http://schemas.microsoft.com/ink/2010/main" type="inkDrawing" rotatedBoundingBox="12297,2175 17133,2845 16774,5440 11937,4769" hotPoints="17109,3991 14458,5111 11928,3739 14579,2619" semanticType="enclosure" shapeName="Ellipse"/>
        </emma:interpretation>
      </emma:emma>
    </inkml:annotationXML>
    <inkml:trace contextRef="#ctx0" brushRef="#br0">624 292 0,'-26'0'16,"26"0"-16,0 0 0,0 0 0,-52 52 31,-52 51 0,78-51-15,-25 0-1,-27 78 17,0-27-17,0 27 1,26 0-1,27-27 1,-1 1 0,0-26 15,26-1-31,0-25 0,0 52 15,26-26 1,0 25 15,-1-51-31,27 78 31,26-1-15,52-25 15,-1-26-15,-51 0-1,52-27 1,-1-25 0,1 26-1,-27-26 1,1 0-1,0 0-15,-1 0 16,1-26 0,26 26-1,-27-26 1,27 0-16,0 0 15,-27 0 1,27 0 0,-1 0-16,-25 26 31,26-52-31,-1 26 15,-51 0-15,52-26 32,-1 26-32,-25-26 15,0 0-15,25 26 31,1-26-31,-27 0 16,1 26-16,0-26 16,25-26-1,-25 27 1,0-1-16,-1-26 31,1 26-31,0-26 16,25 0-1,1-52 1,-52 53-1,-1-53 17,-77 78-32,26-78 15,-26-25 16,-26-1-15,-25 27 0,25 51-1,-52-78 1,-26 1 15,78 77-31,-103-52 16,-1 26 15,26 0-31,1 1 15,-1 25 1,-25-26 0,25 26-16,0 0 15,1 1-15,-1-1 16,-26 26-16,27 0 15,-1-26 1,-26 26 0,27 0-16,-1 0 15,0 0 1,1 1-16,-27-27 15,0 52-15,27-26 16,-1 0 0,0 26-16,1 0 15,-1 0 1,0 0-16,1 0 15,-27 0 1,26 0-16,1 0 31,25 0-31,-26 0 16,1 26-16,-27 0 31,0 26-15,1 25 15,25 27-16,26 26 1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1-13T18:35:50.3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10F0BA8-8569-4BB5-9198-5CA312FF13DC}" emma:medium="tactile" emma:mode="ink">
          <msink:context xmlns:msink="http://schemas.microsoft.com/ink/2010/main" type="inkDrawing" rotatedBoundingBox="10597,6641 10782,7100 10635,7160 10450,6700" semanticType="callout" shapeName="Other">
            <msink:sourceLink direction="with" ref="{163A5DAE-5DB7-4DF1-8240-ACFA7B24AD04}"/>
          </msink:context>
        </emma:interpretation>
      </emma:emma>
    </inkml:annotationXML>
    <inkml:trace contextRef="#ctx0" brushRef="#br0">0 0 0,'0'103'94,"0"27"-63,0-104-16,0 0-15,25 0 0,-25-1 16,26 1-16,0 26 31,0-52-31,104 26 16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1-13T18:35: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3A5DAE-5DB7-4DF1-8240-ACFA7B24AD04}" emma:medium="tactile" emma:mode="ink">
          <msink:context xmlns:msink="http://schemas.microsoft.com/ink/2010/main" type="inkDrawing" rotatedBoundingBox="10476,6533 12786,4824 13014,5132 10704,6842" shapeName="Other">
            <msink:destinationLink direction="with" ref="{C10F0BA8-8569-4BB5-9198-5CA312FF13DC}"/>
          </msink:context>
        </emma:interpretation>
      </emma:emma>
    </inkml:annotationXML>
    <inkml:trace contextRef="#ctx0" brushRef="#br0">2099 0 0,'0'104'94,"-26"-78"-78,1 0-1,-1 26 1,-78 51 15,52-25-15,52-52-16,-129 52 31,-1-1 0,0 1 0,27-26-15,-1 26-1,-26-52 1,53 0 0,-1 25-1,-26 1 1,-25 26-1,-1-26 17,78 0-17,-77 26 1,51-1-1,52-51-15,-26 26 16,26-26-16,-26 26 31,-51 77-15,77-103-16,-26 78 31,26-26-15,26-52-1,0 103 32,0-51-16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1-13T18:35:54.2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D8DECA-9E7E-45AF-896B-8452D2B9F2CF}" emma:medium="tactile" emma:mode="ink">
          <msink:context xmlns:msink="http://schemas.microsoft.com/ink/2010/main" type="writingRegion" rotatedBoundingBox="3862,10963 3913,10963 3913,13451 3862,13451">
            <msink:destinationLink direction="with" ref="{94DB8EF1-8754-4342-8CD8-262511D5D98B}"/>
          </msink:context>
        </emma:interpretation>
      </emma:emma>
    </inkml:annotationXML>
    <inkml:traceGroup>
      <inkml:annotationXML>
        <emma:emma xmlns:emma="http://www.w3.org/2003/04/emma" version="1.0">
          <emma:interpretation id="{20764804-EC25-4801-9AC1-F201949BFDD7}" emma:medium="tactile" emma:mode="ink">
            <msink:context xmlns:msink="http://schemas.microsoft.com/ink/2010/main" type="paragraph" rotatedBoundingBox="3862,10963 3913,10963 3913,13451 3862,134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D685BF0-680A-41D4-86B8-1CCCAD3F47FE}" emma:medium="tactile" emma:mode="ink">
              <msink:context xmlns:msink="http://schemas.microsoft.com/ink/2010/main" type="line" rotatedBoundingBox="3862,10963 3913,10963 3913,13451 3862,13451"/>
            </emma:interpretation>
          </emma:emma>
        </inkml:annotationXML>
        <inkml:traceGroup>
          <inkml:annotationXML>
            <emma:emma xmlns:emma="http://www.w3.org/2003/04/emma" version="1.0">
              <emma:interpretation id="{FAC844D7-AF15-4ECD-A953-136399EBA0E5}" emma:medium="tactile" emma:mode="ink">
                <msink:context xmlns:msink="http://schemas.microsoft.com/ink/2010/main" type="inkWord" rotatedBoundingBox="3862,10963 3913,10963 3913,13451 3862,13451"/>
              </emma:interpretation>
              <emma:one-of disjunction-type="recognition" id="oneOf0">
                <emma:interpretation id="interp0" emma:lang="en-US" emma:confidence="0">
                  <emma:literal>|</emma:literal>
                </emma:interpretation>
                <emma:interpretation id="interp1" emma:lang="en-US" emma:confidence="0">
                  <emma:literal>I</emma:literal>
                </emma:interpretation>
                <emma:interpretation id="interp2" emma:lang="en-US" emma:confidence="0">
                  <emma:literal>l</emma:literal>
                </emma:interpretation>
                <emma:interpretation id="interp3" emma:lang="en-US" emma:confidence="0">
                  <emma:literal>1</emma:literal>
                </emma:interpretation>
                <emma:interpretation id="interp4" emma:lang="en-US" emma:confidence="0">
                  <emma:literal>'</emma:literal>
                </emma:interpretation>
              </emma:one-of>
            </emma:emma>
          </inkml:annotationXML>
          <inkml:trace contextRef="#ctx0" brushRef="#br0">51 80 0,'0'-78'31,"-26"78"-31,26 0 16,0 0 15,0 52 0,0-26-15,0 0-16,0 103 16,0 1 15,0-1-16,26 1 1,-26-26 0,0-1-16,0 27 15,0-26 1,0-1-1,0 1-15,0 26 16,0-1 0,0 1-16,0-27 15,-26 1 1,26 0-16,0 25 15,0 1 1,-25-78 0,25 77-1,0-51 1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1-13T18:35:56.7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4DB8EF1-8754-4342-8CD8-262511D5D98B}" emma:medium="tactile" emma:mode="ink">
          <msink:context xmlns:msink="http://schemas.microsoft.com/ink/2010/main" type="inkDrawing" rotatedBoundingBox="3680,10761 17917,10811 17907,13577 3670,13527" semanticType="enclosure" shapeName="Other">
            <msink:sourceLink direction="with" ref="{CDD8DECA-9E7E-45AF-896B-8452D2B9F2CF}"/>
          </msink:context>
        </emma:interpretation>
      </emma:emma>
    </inkml:annotationXML>
    <inkml:trace contextRef="#ctx0" brushRef="#br0">0 394 0,'104'0'78,"25"0"-63,1 0 1,-26 0 0,25 0-1,-25 0-15,0 0 16,25 0-16,-25-26 15,25 26 1,1 0-16,0 0 16,-1-26-16,-25 26 15,0 0-15,-1 0 16,1 0-16,-26 0 0,25 0 15,1 0-15,0 0 0,-1 0 16,1 0 0,0 0-16,-1 0 0,1 0 15,0-26-15,-1 26 0,1 0 16,26 0-16,-27 0 15,1 0-15,26 0 0,-27 0 16,1 0-16,0 0 0,-1 0 16,27 0-16,-26-26 0,-1 26 15,1 0 1,26 0-16,-27 0 0,27 0 15,-27 0-15,1 0 0,26 0 16,-27 0-16,1 0 16,26 0-16,-27 0 0,1 0 15,26-26-15,-27 26 0,27 0 16,-26 0-1,-1 0-15,27 0 0,-1 0 16,-25 0-16,26 0 0,-1 0 16,-25 0-16,26 0 15,-1 0-15,-25 0 0,25 0 16,1 0-16,-26 0 0,25 0 15,1 0-15,-26 0 0,-27 0 16,-25 0-16,78 0 16,-1 0-16,-51 0 0,-26 0 0,77 0 15,1 0-15,-52 0 0,-26 0 0,77 0 16,1 0-16,-52 0 15,-27 0-15,79 0 0,0 0 0,-53 0 16,-25 0-16,78 0 0,-1 0 0,-51 0 16,-26 0-16,78 0 0,-1 0 0,-51 0 15,-26 0-15,77 0 16,1 0-16,0 0 0,-27 0 15,27 0 1,-1 0-16,-25 0 0,26 0 0,-27 0 16,1 0-16,26 0 0,-27 0 15,1 0-15,0 0 0,-1 0 16,1 0-16,-26 0 15,51 0-15,1 0 16,-1 0-16,-25 0 16,26 26-1,-27-26 1,1 26-16,26 26 15,-53-26 1,27 78 15,-26 25-15,0-25-1,-52-26 1,-1-26-16,1 51 31,0 27-31,0-26 16,0-1-1,0 27-15,26-1 32,-52-25-32,26 0 15,0-1-15,0 1 16,0 0-1,-1-1-15,1 27 16,0 0 0,-26-27-1,0 27 1,-26-78-16,0 0 15,1 25-15,-53-25 32,-26-26-32,0 0 15,-25-26 16,25 0-31,1 26 16,-27-26 0,26 0-1,1 0-15,-1 0 16,0 0-16,-25 0 15,-1 0 1,52 0-16,-25 0 0,25 0 16,-26 0-16,1 0 0,-1 0 15,0-26-15,1 26 0,-1 0 16,0 0-16,0 0 15,1 0-15,-1-26 0,0 26 16,-25 0-16,25 0 0,-25 0 16,-1 0-1,26 0-15,-25 0 0,-1-26 16,26 26-16,-25 0 0,-1 0 15,78 0-15,-77 0 16,-1 0-16,53 0 0,25 0 0,-78-26 16,1 26-16,51 0 0,26 0 0,-26 0 0,0 0 15,27 0-15,-27 0 0,0 0 0,26 0 0,-26 0 16,1 0-16,25 0 0,-26 0 0,0 0 15,27 0-15,-27 0 0,0 0 0,26 0 0,-26 0 0,1 0 16,25 0-16,-26 0 0,0 0 0,26 0 0,-25 0 0,25 0 16,-26 0-16,0 0 0,27 0 15,-27 0-15,0 0 0,26 0 0,-26 0 0,1 0 0,-53 0 16,78-26-16,-25 26 0,-1 0 0,0 0 0,26 0 15,-26 0-15,27 0 0,-27 0 16,26 0-16,-26 0 0,0 0 0,1 0 0,25 0 0,-26 0 16,0 0-16,27 0 0,-27 0 0,26 0 0,-78 0 15,1 0-15,51 0 0,26 0 0,-26 0 0,1 0 16,25 0-16,-26-26 0,0 26 15,26 0-15,-25 0 0,-53 0 0,78 0 0,-25 0 16,25 0-16,-26 0 0,0 0 0,26 0 0,-25-26 0,-1 26 16,26 0-16,-26 0 0,-51 0 15,25 0-15,-26 0 0,53 0 16,25 0-16,-78 0 0,1 0 0,-1 0 15,26 0-15,-25 0 16,25 0-16,-26 0 16,27 0-16,-1 0 0,0 0 15,1 0-15,-1 0 0,0 0 16,1 0-16,25 0 15,0 0-15,-25 0 0,25 0 16,0 0 0,-52 0-16,27 0 15,-27 0-15,27 0 16,-1 26-1,-26-26 1,1 0 0,77 26-16,-52-26 15,52 26 1,1-26-1,-27 26 1,52-26 15,-52 0-15,78 26-16,0-26 15,0 0-15,0 0 0,-26 0 32,26 52-17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A1B16-BFD0-4828-B9E1-8A826027ECFC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AF1FD-F1AA-43C5-8EC0-620E05AEE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19812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y</a:t>
            </a:r>
            <a:r>
              <a:rPr lang="en-US" sz="5400" dirty="0" smtClean="0"/>
              <a:t>=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19812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3x+1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3276600"/>
            <a:ext cx="60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y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32004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5x + 2</a:t>
            </a:r>
            <a:endParaRPr 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4191000" y="3276600"/>
            <a:ext cx="12314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5400" dirty="0" smtClean="0">
                <a:solidFill>
                  <a:prstClr val="black"/>
                </a:solidFill>
              </a:rPr>
              <a:t>=13</a:t>
            </a:r>
            <a:endParaRPr lang="en-US" sz="54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7400" y="12954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Solve: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90600" y="228600"/>
            <a:ext cx="72327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Substitution method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3600" y="1981200"/>
            <a:ext cx="297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Do you have an equation already solved for y or x?</a:t>
            </a:r>
            <a:endParaRPr lang="en-US" sz="2800" b="1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4572000" y="24384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429000" y="2133600"/>
            <a:ext cx="60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(     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2133600"/>
            <a:ext cx="60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)</a:t>
            </a:r>
            <a:r>
              <a:rPr lang="en-US" sz="5400" dirty="0" smtClean="0"/>
              <a:t>     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2209800"/>
            <a:ext cx="60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y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914400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y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4343400" y="9144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3x+1</a:t>
            </a:r>
            <a:endParaRPr lang="en-US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21336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5x + 2</a:t>
            </a:r>
            <a:endParaRPr lang="en-US" sz="54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914400"/>
            <a:ext cx="5293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prstClr val="black"/>
                </a:solidFill>
              </a:rPr>
              <a:t>=</a:t>
            </a:r>
            <a:endParaRPr lang="en-US" dirty="0"/>
          </a:p>
        </p:txBody>
      </p:sp>
      <p:cxnSp>
        <p:nvCxnSpPr>
          <p:cNvPr id="17" name="Straight Arrow Connector 16"/>
          <p:cNvCxnSpPr>
            <a:endCxn id="7" idx="0"/>
          </p:cNvCxnSpPr>
          <p:nvPr/>
        </p:nvCxnSpPr>
        <p:spPr>
          <a:xfrm rot="10800000" flipV="1">
            <a:off x="3962400" y="1752600"/>
            <a:ext cx="838200" cy="457200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67200" y="2133600"/>
            <a:ext cx="12314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5400" dirty="0" smtClean="0">
                <a:solidFill>
                  <a:prstClr val="black"/>
                </a:solidFill>
              </a:rPr>
              <a:t>=13</a:t>
            </a:r>
            <a:endParaRPr lang="en-US" sz="54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43400" y="9144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3x+1</a:t>
            </a:r>
            <a:endParaRPr lang="en-US" sz="5400" dirty="0"/>
          </a:p>
        </p:txBody>
      </p:sp>
      <p:sp>
        <p:nvSpPr>
          <p:cNvPr id="14" name="TextBox 13"/>
          <p:cNvSpPr txBox="1"/>
          <p:nvPr/>
        </p:nvSpPr>
        <p:spPr>
          <a:xfrm>
            <a:off x="1600200" y="39624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5x + 2(3x+1)=13</a:t>
            </a:r>
            <a:endParaRPr lang="en-US" sz="5400" dirty="0"/>
          </a:p>
        </p:txBody>
      </p:sp>
      <p:sp>
        <p:nvSpPr>
          <p:cNvPr id="13" name="TextBox 12"/>
          <p:cNvSpPr txBox="1"/>
          <p:nvPr/>
        </p:nvSpPr>
        <p:spPr>
          <a:xfrm>
            <a:off x="4800600" y="228600"/>
            <a:ext cx="4149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Substitute expression for y</a:t>
            </a:r>
            <a:endParaRPr lang="en-US" sz="28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4347456" y="874609"/>
              <a:ext cx="1756080" cy="9363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35576" y="862729"/>
                <a:ext cx="1779840" cy="96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6" name="Ink 15"/>
              <p14:cNvContentPartPr/>
              <p14:nvPr/>
            </p14:nvContentPartPr>
            <p14:xfrm>
              <a:off x="3797736" y="2398129"/>
              <a:ext cx="84240" cy="15876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85856" y="2386249"/>
                <a:ext cx="108000" cy="18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9" name="Ink 18"/>
              <p14:cNvContentPartPr/>
              <p14:nvPr/>
            </p14:nvContentPartPr>
            <p14:xfrm>
              <a:off x="3853536" y="1744729"/>
              <a:ext cx="756000" cy="71892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841656" y="1732849"/>
                <a:ext cx="779760" cy="74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1" name="Ink 20"/>
              <p14:cNvContentPartPr/>
              <p14:nvPr/>
            </p14:nvContentPartPr>
            <p14:xfrm>
              <a:off x="1390416" y="3946129"/>
              <a:ext cx="23760" cy="89676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78536" y="3934249"/>
                <a:ext cx="47520" cy="9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3" name="Ink 22"/>
              <p14:cNvContentPartPr/>
              <p14:nvPr/>
            </p14:nvContentPartPr>
            <p14:xfrm>
              <a:off x="1324896" y="3795649"/>
              <a:ext cx="5126760" cy="10782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313016" y="3783769"/>
                <a:ext cx="5150520" cy="1101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22222E-6 L 0.14357 -0.00069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13333 -0.00069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76 0.0118 L -0.06441 0.1777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8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2" grpId="1"/>
      <p:bldP spid="7" grpId="0"/>
      <p:bldP spid="7" grpId="1"/>
      <p:bldP spid="4" grpId="0"/>
      <p:bldP spid="9" grpId="0"/>
      <p:bldP spid="18" grpId="0"/>
      <p:bldP spid="18" grpId="1"/>
      <p:bldP spid="14" grpId="1"/>
      <p:bldP spid="1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7620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5x + 2(3x+1)=13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19050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5x + 6x + 2  =13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31242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11x + 2  =13</a:t>
            </a:r>
            <a:endParaRPr lang="en-US" sz="54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4114800" y="3886200"/>
            <a:ext cx="1905000" cy="707886"/>
            <a:chOff x="4114800" y="3886200"/>
            <a:chExt cx="1905000" cy="707886"/>
          </a:xfrm>
        </p:grpSpPr>
        <p:sp>
          <p:nvSpPr>
            <p:cNvPr id="7" name="TextBox 6"/>
            <p:cNvSpPr txBox="1"/>
            <p:nvPr/>
          </p:nvSpPr>
          <p:spPr>
            <a:xfrm>
              <a:off x="4114800" y="3886200"/>
              <a:ext cx="609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-2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10200" y="3886200"/>
              <a:ext cx="609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-2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810000" y="44196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11x = 11</a:t>
            </a:r>
            <a:endParaRPr lang="en-US" sz="5400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2286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Solution: (       ,       )</a:t>
            </a:r>
            <a:endParaRPr lang="en-US" sz="2800" dirty="0">
              <a:solidFill>
                <a:srgbClr val="FF0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886200" y="5181600"/>
            <a:ext cx="2438400" cy="707886"/>
            <a:chOff x="3962400" y="5257800"/>
            <a:chExt cx="2438400" cy="707886"/>
          </a:xfrm>
        </p:grpSpPr>
        <p:grpSp>
          <p:nvGrpSpPr>
            <p:cNvPr id="15" name="Group 14"/>
            <p:cNvGrpSpPr/>
            <p:nvPr/>
          </p:nvGrpSpPr>
          <p:grpSpPr>
            <a:xfrm>
              <a:off x="3962400" y="5257800"/>
              <a:ext cx="914400" cy="707886"/>
              <a:chOff x="3962400" y="5257800"/>
              <a:chExt cx="914400" cy="707886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3962400" y="5334000"/>
                <a:ext cx="914400" cy="158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038600" y="5257800"/>
                <a:ext cx="8382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solidFill>
                      <a:srgbClr val="FF0000"/>
                    </a:solidFill>
                  </a:rPr>
                  <a:t>11</a:t>
                </a:r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5486400" y="5257800"/>
              <a:ext cx="914400" cy="707886"/>
              <a:chOff x="3962400" y="5257800"/>
              <a:chExt cx="914400" cy="707886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3962400" y="5334000"/>
                <a:ext cx="914400" cy="158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4038600" y="5257800"/>
                <a:ext cx="8382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solidFill>
                      <a:srgbClr val="FF0000"/>
                    </a:solidFill>
                  </a:rPr>
                  <a:t>11</a:t>
                </a:r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4419600" y="56388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x = 1</a:t>
            </a:r>
            <a:endParaRPr lang="en-US" sz="5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10400" y="152400"/>
            <a:ext cx="38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57853" y="2133600"/>
            <a:ext cx="2862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Distributive Property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400800" y="3276600"/>
            <a:ext cx="2725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Combine Like Terms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515100" y="3827693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Subtraction property of equality</a:t>
            </a:r>
            <a:endParaRPr lang="en-US" sz="2400" b="1" dirty="0"/>
          </a:p>
        </p:txBody>
      </p:sp>
      <p:sp>
        <p:nvSpPr>
          <p:cNvPr id="31" name="Circular Arrow 30"/>
          <p:cNvSpPr/>
          <p:nvPr/>
        </p:nvSpPr>
        <p:spPr>
          <a:xfrm>
            <a:off x="2971800" y="685800"/>
            <a:ext cx="1066800" cy="4572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Circular Arrow 31"/>
          <p:cNvSpPr/>
          <p:nvPr/>
        </p:nvSpPr>
        <p:spPr>
          <a:xfrm>
            <a:off x="2895600" y="457200"/>
            <a:ext cx="1828800" cy="9144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16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Minus 37"/>
          <p:cNvSpPr/>
          <p:nvPr/>
        </p:nvSpPr>
        <p:spPr>
          <a:xfrm>
            <a:off x="1447800" y="2743200"/>
            <a:ext cx="26670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552034" y="5095278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Division property of equality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/>
      <p:bldP spid="10" grpId="1"/>
      <p:bldP spid="24" grpId="0"/>
      <p:bldP spid="27" grpId="0"/>
      <p:bldP spid="21" grpId="0"/>
      <p:bldP spid="22" grpId="0"/>
      <p:bldP spid="23" grpId="0"/>
      <p:bldP spid="31" grpId="0" animBg="1"/>
      <p:bldP spid="32" grpId="0" animBg="1"/>
      <p:bldP spid="38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4600" y="13716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y</a:t>
            </a:r>
            <a:r>
              <a:rPr lang="en-US" sz="5400" dirty="0" smtClean="0"/>
              <a:t>=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12954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3x+1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2057400"/>
            <a:ext cx="60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y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19812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5x + 2</a:t>
            </a:r>
            <a:endParaRPr 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4419600" y="2057400"/>
            <a:ext cx="12314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5400" dirty="0" smtClean="0">
                <a:solidFill>
                  <a:prstClr val="black"/>
                </a:solidFill>
              </a:rPr>
              <a:t>=13</a:t>
            </a:r>
            <a:endParaRPr lang="en-US" sz="5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3048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Solution: (        ,       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0" y="152400"/>
            <a:ext cx="38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62200" y="35814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y</a:t>
            </a:r>
            <a:r>
              <a:rPr lang="en-US" sz="5400" dirty="0" smtClean="0"/>
              <a:t>= 3 (      ) +1</a:t>
            </a:r>
            <a:endParaRPr lang="en-US" sz="5400" dirty="0"/>
          </a:p>
        </p:txBody>
      </p:sp>
      <p:sp>
        <p:nvSpPr>
          <p:cNvPr id="28" name="TextBox 27"/>
          <p:cNvSpPr txBox="1"/>
          <p:nvPr/>
        </p:nvSpPr>
        <p:spPr>
          <a:xfrm>
            <a:off x="6858000" y="137160"/>
            <a:ext cx="38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62200" y="45720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y</a:t>
            </a:r>
            <a:r>
              <a:rPr lang="en-US" sz="5400" dirty="0" smtClean="0"/>
              <a:t>= 3 + 1</a:t>
            </a:r>
            <a:endParaRPr lang="en-US" sz="5400" dirty="0"/>
          </a:p>
        </p:txBody>
      </p:sp>
      <p:sp>
        <p:nvSpPr>
          <p:cNvPr id="30" name="TextBox 29"/>
          <p:cNvSpPr txBox="1"/>
          <p:nvPr/>
        </p:nvSpPr>
        <p:spPr>
          <a:xfrm>
            <a:off x="2438400" y="53340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y</a:t>
            </a:r>
            <a:r>
              <a:rPr lang="en-US" sz="5400" dirty="0" smtClean="0"/>
              <a:t>= 4</a:t>
            </a:r>
            <a:endParaRPr lang="en-US" sz="5400" dirty="0"/>
          </a:p>
        </p:txBody>
      </p:sp>
      <p:sp>
        <p:nvSpPr>
          <p:cNvPr id="31" name="TextBox 30"/>
          <p:cNvSpPr txBox="1"/>
          <p:nvPr/>
        </p:nvSpPr>
        <p:spPr>
          <a:xfrm>
            <a:off x="7620000" y="152400"/>
            <a:ext cx="3048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4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1219200"/>
            <a:ext cx="1681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Original system: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1447800"/>
            <a:ext cx="2743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Substitute value  of x into one of the original equations</a:t>
            </a:r>
            <a:endParaRPr lang="en-US" sz="2800" b="1" dirty="0"/>
          </a:p>
        </p:txBody>
      </p:sp>
      <p:sp>
        <p:nvSpPr>
          <p:cNvPr id="16" name="Right Arrow 15"/>
          <p:cNvSpPr/>
          <p:nvPr/>
        </p:nvSpPr>
        <p:spPr>
          <a:xfrm rot="10800000">
            <a:off x="4876800" y="1676400"/>
            <a:ext cx="1447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-0.2875 0.5240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00" y="2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1"/>
      <p:bldP spid="29" grpId="0"/>
      <p:bldP spid="30" grpId="0"/>
      <p:bldP spid="31" grpId="0"/>
      <p:bldP spid="15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9906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y</a:t>
            </a:r>
            <a:r>
              <a:rPr lang="en-US" sz="5400" dirty="0" smtClean="0"/>
              <a:t>=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9906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3x+1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1676400"/>
            <a:ext cx="60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y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16002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5x + 2</a:t>
            </a:r>
            <a:endParaRPr 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4495800" y="1676400"/>
            <a:ext cx="12314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5400" dirty="0" smtClean="0">
                <a:solidFill>
                  <a:prstClr val="black"/>
                </a:solidFill>
              </a:rPr>
              <a:t>=13</a:t>
            </a:r>
            <a:endParaRPr lang="en-US" sz="5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3048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Solution: (        ,       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0" y="152400"/>
            <a:ext cx="38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58000" y="137160"/>
            <a:ext cx="38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20000" y="152400"/>
            <a:ext cx="3048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4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0" y="297180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5(     ) + 2(     ) = 13</a:t>
            </a:r>
            <a:endParaRPr lang="en-US" sz="5400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0" y="152400"/>
            <a:ext cx="38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0" y="152400"/>
            <a:ext cx="3048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4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381000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   5     +     8     = 13</a:t>
            </a:r>
            <a:endParaRPr lang="en-US" sz="5400" dirty="0"/>
          </a:p>
        </p:txBody>
      </p:sp>
      <p:sp>
        <p:nvSpPr>
          <p:cNvPr id="18" name="TextBox 17"/>
          <p:cNvSpPr txBox="1"/>
          <p:nvPr/>
        </p:nvSpPr>
        <p:spPr>
          <a:xfrm>
            <a:off x="5105400" y="472440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13  = 13</a:t>
            </a:r>
            <a:endParaRPr lang="en-US" sz="5400" dirty="0"/>
          </a:p>
        </p:txBody>
      </p:sp>
      <p:pic>
        <p:nvPicPr>
          <p:cNvPr id="1026" name="Picture 2" descr="C:\Documents and Settings\droberts\Local Settings\Temporary Internet Files\Content.IE5\SLU785EN\MCj043466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1163" y="5005388"/>
            <a:ext cx="1831975" cy="1685925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1447800" y="838200"/>
            <a:ext cx="1681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Original system: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77000" y="1295400"/>
            <a:ext cx="2288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Check!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-0.4125 0.4328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0" y="216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L -0.25833 0.4333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00" y="2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83058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11-16-16: Algebra 1.</a:t>
            </a:r>
            <a:br>
              <a:rPr lang="en-US" dirty="0" smtClean="0"/>
            </a:br>
            <a:r>
              <a:rPr lang="en-US" dirty="0" smtClean="0"/>
              <a:t>Game plan: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7162800" cy="38862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Work on Do now from last lesson (4-3)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Go over Homework 4-3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Discuss the Project ( pairs only)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Homework: Practice review for quiz. Must 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becompleted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Quiz on lesson 1, 2 and 3 next block.</a:t>
            </a:r>
            <a:endParaRPr lang="en-US" sz="2800" b="1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7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228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11-16-16: Algebra 1. Game plan: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</dc:creator>
  <cp:lastModifiedBy>Kurzban, Souad</cp:lastModifiedBy>
  <cp:revision>30</cp:revision>
  <dcterms:created xsi:type="dcterms:W3CDTF">2010-02-23T11:01:23Z</dcterms:created>
  <dcterms:modified xsi:type="dcterms:W3CDTF">2017-11-14T13:03:14Z</dcterms:modified>
</cp:coreProperties>
</file>